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3" r:id="rId4"/>
    <p:sldId id="259" r:id="rId5"/>
    <p:sldId id="261" r:id="rId6"/>
    <p:sldId id="262" r:id="rId7"/>
    <p:sldId id="266" r:id="rId8"/>
    <p:sldId id="265" r:id="rId9"/>
    <p:sldId id="264" r:id="rId10"/>
    <p:sldId id="260"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6" d="100"/>
          <a:sy n="86" d="100"/>
        </p:scale>
        <p:origin x="5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90B6A-9581-4CEE-912A-36A80780ED64}"/>
              </a:ext>
            </a:extLst>
          </p:cNvPr>
          <p:cNvSpPr>
            <a:spLocks noGrp="1"/>
          </p:cNvSpPr>
          <p:nvPr>
            <p:ph idx="1"/>
          </p:nvPr>
        </p:nvSpPr>
        <p:spPr>
          <a:xfrm>
            <a:off x="62144" y="97653"/>
            <a:ext cx="12029242" cy="6596109"/>
          </a:xfrm>
        </p:spPr>
        <p:txBody>
          <a:bodyPr>
            <a:normAutofit/>
          </a:bodyPr>
          <a:lstStyle/>
          <a:p>
            <a:pPr marL="0" indent="0" algn="ctr">
              <a:buNone/>
            </a:pPr>
            <a:r>
              <a:rPr lang="en-IN" sz="2400" b="1" dirty="0"/>
              <a:t>      </a:t>
            </a:r>
            <a:r>
              <a:rPr lang="en-IN" sz="2800" b="1" dirty="0"/>
              <a:t>Business Cycles:</a:t>
            </a:r>
          </a:p>
          <a:p>
            <a:pPr marL="0" indent="0">
              <a:buNone/>
            </a:pPr>
            <a:r>
              <a:rPr lang="en-IN" sz="2400" dirty="0"/>
              <a:t>     Business cycle refers to the wave like fluctuation in the economic activities such as output, income and employment.</a:t>
            </a:r>
          </a:p>
          <a:p>
            <a:pPr marL="0" indent="0">
              <a:buNone/>
            </a:pPr>
            <a:r>
              <a:rPr lang="en-IN" sz="2400" dirty="0"/>
              <a:t>    In other words, it refers to the tendency of the business activity to fluctuate between prosperity and depression. It is a upward and downward movement of the economic activity.</a:t>
            </a:r>
          </a:p>
          <a:p>
            <a:pPr marL="0" indent="0">
              <a:buNone/>
            </a:pPr>
            <a:r>
              <a:rPr lang="en-IN" sz="2400" dirty="0"/>
              <a:t>   According to J. M. Keynes, “ A trade cycle is composed of periods of good trade, characterised by rising prices and low unemployment percentages alternating with periods of bad trade characterised by falling prices and high unemployment percentages”.</a:t>
            </a:r>
          </a:p>
          <a:p>
            <a:pPr marL="0" indent="0">
              <a:buNone/>
            </a:pPr>
            <a:r>
              <a:rPr lang="en-IN" sz="2400" dirty="0"/>
              <a:t>    According to </a:t>
            </a:r>
            <a:r>
              <a:rPr lang="en-IN" sz="2400" dirty="0" err="1"/>
              <a:t>Haberler</a:t>
            </a:r>
            <a:r>
              <a:rPr lang="en-IN" sz="2400" dirty="0"/>
              <a:t>, “ the business cycle is a situation in which the alternation of periods of prosperity and depression of good and bad trade”.</a:t>
            </a:r>
          </a:p>
        </p:txBody>
      </p:sp>
    </p:spTree>
    <p:extLst>
      <p:ext uri="{BB962C8B-B14F-4D97-AF65-F5344CB8AC3E}">
        <p14:creationId xmlns:p14="http://schemas.microsoft.com/office/powerpoint/2010/main" val="1346374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159798" y="115410"/>
            <a:ext cx="11718524" cy="6742589"/>
          </a:xfrm>
        </p:spPr>
        <p:txBody>
          <a:bodyPr>
            <a:normAutofit/>
          </a:bodyPr>
          <a:lstStyle/>
          <a:p>
            <a:pPr marL="0" indent="0">
              <a:buNone/>
            </a:pPr>
            <a:r>
              <a:rPr lang="en-IN" sz="2400" b="1" dirty="0"/>
              <a:t>4.Gold Discoveries </a:t>
            </a:r>
            <a:endParaRPr lang="en-IN" sz="2400" dirty="0"/>
          </a:p>
          <a:p>
            <a:pPr marL="0" indent="0">
              <a:buNone/>
            </a:pPr>
            <a:r>
              <a:rPr lang="en-IN" sz="2400" dirty="0"/>
              <a:t> The discoveries of gold and mines stimulate the volume of international trade and help in adjusting trade deficit , loans etc .the rising income leads to an expansion in economic activity. </a:t>
            </a:r>
          </a:p>
          <a:p>
            <a:pPr marL="0" indent="0">
              <a:buNone/>
            </a:pPr>
            <a:r>
              <a:rPr lang="en-IN" sz="2400" b="1" dirty="0"/>
              <a:t>5.Surplus Exports and Foreign aid </a:t>
            </a:r>
            <a:endParaRPr lang="en-IN" sz="2400" dirty="0"/>
          </a:p>
          <a:p>
            <a:pPr marL="0" indent="0">
              <a:buNone/>
            </a:pPr>
            <a:r>
              <a:rPr lang="en-IN" sz="2400" b="1" dirty="0"/>
              <a:t> </a:t>
            </a:r>
            <a:r>
              <a:rPr lang="en-IN" sz="2400" dirty="0"/>
              <a:t>Surplus exports and foreign aid raises the level of consumption and investment spending which helps in increasing output , income and employment level .</a:t>
            </a:r>
            <a:endParaRPr lang="en-IN" sz="2400" b="1" dirty="0"/>
          </a:p>
          <a:p>
            <a:pPr marL="0" indent="0">
              <a:buNone/>
            </a:pPr>
            <a:r>
              <a:rPr lang="en-IN" sz="2400" b="1" dirty="0"/>
              <a:t>6.Weather</a:t>
            </a:r>
            <a:r>
              <a:rPr lang="en-IN" sz="2400" dirty="0"/>
              <a:t> </a:t>
            </a:r>
          </a:p>
          <a:p>
            <a:pPr marL="0" indent="0">
              <a:buNone/>
            </a:pPr>
            <a:r>
              <a:rPr lang="en-IN" sz="2400" b="1" dirty="0"/>
              <a:t> </a:t>
            </a:r>
            <a:r>
              <a:rPr lang="en-IN" sz="2400" dirty="0"/>
              <a:t>Weather is one of the causes of the business cycle . It is an important factor which can cause economic activities . If in any year , weather is good the output of the agricultural sector will go upward .</a:t>
            </a:r>
          </a:p>
          <a:p>
            <a:pPr marL="0" indent="0">
              <a:buNone/>
            </a:pPr>
            <a:r>
              <a:rPr lang="en-IN" sz="2400" b="1" dirty="0"/>
              <a:t>7.Population Growth Rate </a:t>
            </a:r>
            <a:endParaRPr lang="en-IN" sz="2400" dirty="0"/>
          </a:p>
          <a:p>
            <a:pPr marL="0" indent="0">
              <a:buNone/>
            </a:pPr>
            <a:r>
              <a:rPr lang="en-IN" sz="2400" dirty="0"/>
              <a:t> The population growth rate is one of the factors of the business cycle . If the  population growth rate is higher then the economic growth rate , income level and consumption expenditure and savings will </a:t>
            </a:r>
            <a:r>
              <a:rPr lang="en-IN" sz="2400"/>
              <a:t>be low .</a:t>
            </a:r>
            <a:endParaRPr lang="en-IN" sz="2400" dirty="0"/>
          </a:p>
        </p:txBody>
      </p:sp>
    </p:spTree>
    <p:extLst>
      <p:ext uri="{BB962C8B-B14F-4D97-AF65-F5344CB8AC3E}">
        <p14:creationId xmlns:p14="http://schemas.microsoft.com/office/powerpoint/2010/main" val="688658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159798" y="115410"/>
            <a:ext cx="11718524" cy="6742589"/>
          </a:xfrm>
        </p:spPr>
        <p:txBody>
          <a:bodyPr>
            <a:normAutofit/>
          </a:bodyPr>
          <a:lstStyle/>
          <a:p>
            <a:pPr marL="0" indent="0">
              <a:buNone/>
            </a:pPr>
            <a:endParaRPr lang="en-IN" sz="2400" dirty="0"/>
          </a:p>
        </p:txBody>
      </p:sp>
    </p:spTree>
    <p:extLst>
      <p:ext uri="{BB962C8B-B14F-4D97-AF65-F5344CB8AC3E}">
        <p14:creationId xmlns:p14="http://schemas.microsoft.com/office/powerpoint/2010/main" val="2917410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159798" y="115410"/>
            <a:ext cx="11718524" cy="6742589"/>
          </a:xfrm>
        </p:spPr>
        <p:txBody>
          <a:bodyPr>
            <a:normAutofit/>
          </a:bodyPr>
          <a:lstStyle/>
          <a:p>
            <a:pPr marL="0" indent="0">
              <a:buNone/>
            </a:pPr>
            <a:endParaRPr lang="en-IN" sz="2400" dirty="0"/>
          </a:p>
        </p:txBody>
      </p:sp>
    </p:spTree>
    <p:extLst>
      <p:ext uri="{BB962C8B-B14F-4D97-AF65-F5344CB8AC3E}">
        <p14:creationId xmlns:p14="http://schemas.microsoft.com/office/powerpoint/2010/main" val="162879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D9DBA-B96D-48C8-B8D3-5F3EC803FE75}"/>
              </a:ext>
            </a:extLst>
          </p:cNvPr>
          <p:cNvSpPr>
            <a:spLocks noGrp="1"/>
          </p:cNvSpPr>
          <p:nvPr>
            <p:ph idx="1"/>
          </p:nvPr>
        </p:nvSpPr>
        <p:spPr>
          <a:xfrm>
            <a:off x="79899" y="133166"/>
            <a:ext cx="12020365" cy="6631618"/>
          </a:xfrm>
        </p:spPr>
        <p:txBody>
          <a:bodyPr>
            <a:normAutofit/>
          </a:bodyPr>
          <a:lstStyle/>
          <a:p>
            <a:pPr marL="0" indent="0" algn="ctr">
              <a:buNone/>
            </a:pPr>
            <a:r>
              <a:rPr lang="en-IN" sz="2800" b="1" dirty="0"/>
              <a:t>Features of Business Cycle:</a:t>
            </a:r>
          </a:p>
          <a:p>
            <a:pPr marL="0" indent="0">
              <a:buNone/>
            </a:pPr>
            <a:r>
              <a:rPr lang="en-IN" sz="2400" dirty="0"/>
              <a:t>1.  It occurs periodically.</a:t>
            </a:r>
          </a:p>
          <a:p>
            <a:pPr marL="0" indent="0">
              <a:buNone/>
            </a:pPr>
            <a:r>
              <a:rPr lang="en-IN" sz="2400" dirty="0"/>
              <a:t>2.  It is comprehensive.</a:t>
            </a:r>
          </a:p>
          <a:p>
            <a:pPr marL="0" indent="0">
              <a:buNone/>
            </a:pPr>
            <a:r>
              <a:rPr lang="en-IN" sz="2400" dirty="0"/>
              <a:t>3.  It is a wave like movement.</a:t>
            </a:r>
          </a:p>
          <a:p>
            <a:pPr marL="0" indent="0">
              <a:buNone/>
            </a:pPr>
            <a:r>
              <a:rPr lang="en-IN" sz="2400" dirty="0"/>
              <a:t>4. It is a cumulative process.</a:t>
            </a:r>
          </a:p>
          <a:p>
            <a:pPr marL="0" indent="0">
              <a:buNone/>
            </a:pPr>
            <a:r>
              <a:rPr lang="en-IN" sz="2400" dirty="0"/>
              <a:t>5.  The trade cycles will be similar but not identical.</a:t>
            </a:r>
          </a:p>
          <a:p>
            <a:pPr marL="0" indent="0">
              <a:buNone/>
            </a:pPr>
            <a:r>
              <a:rPr lang="en-IN" sz="2400" dirty="0"/>
              <a:t>6.  The upward swing is slow and gradual.</a:t>
            </a:r>
          </a:p>
          <a:p>
            <a:pPr marL="0" indent="0">
              <a:buNone/>
            </a:pPr>
            <a:r>
              <a:rPr lang="en-IN" sz="2400" dirty="0"/>
              <a:t>7.  Its effect is more visible in capital goods industries.</a:t>
            </a:r>
          </a:p>
          <a:p>
            <a:pPr marL="0" indent="0">
              <a:buNone/>
            </a:pPr>
            <a:r>
              <a:rPr lang="en-IN" sz="2400" dirty="0"/>
              <a:t>8.  It is parallel with monetary demand and production.</a:t>
            </a:r>
          </a:p>
          <a:p>
            <a:pPr marL="0" indent="0">
              <a:buNone/>
            </a:pPr>
            <a:r>
              <a:rPr lang="en-IN" sz="2400" dirty="0"/>
              <a:t>  </a:t>
            </a:r>
          </a:p>
          <a:p>
            <a:pPr marL="0" indent="0">
              <a:buNone/>
            </a:pPr>
            <a:endParaRPr lang="en-IN" sz="2400" dirty="0"/>
          </a:p>
        </p:txBody>
      </p:sp>
    </p:spTree>
    <p:extLst>
      <p:ext uri="{BB962C8B-B14F-4D97-AF65-F5344CB8AC3E}">
        <p14:creationId xmlns:p14="http://schemas.microsoft.com/office/powerpoint/2010/main" val="122096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6CA79F-883D-4EEB-802C-FDD65D6B1C1C}"/>
              </a:ext>
            </a:extLst>
          </p:cNvPr>
          <p:cNvSpPr>
            <a:spLocks noGrp="1"/>
          </p:cNvSpPr>
          <p:nvPr>
            <p:ph idx="1"/>
          </p:nvPr>
        </p:nvSpPr>
        <p:spPr>
          <a:xfrm>
            <a:off x="142043" y="79900"/>
            <a:ext cx="11771789" cy="6693762"/>
          </a:xfrm>
        </p:spPr>
        <p:txBody>
          <a:bodyPr>
            <a:normAutofit/>
          </a:bodyPr>
          <a:lstStyle/>
          <a:p>
            <a:pPr marL="0" indent="0" algn="ctr">
              <a:buNone/>
            </a:pPr>
            <a:r>
              <a:rPr lang="en-IN" sz="2800" b="1" dirty="0"/>
              <a:t>Phases of Business Cycles:</a:t>
            </a:r>
          </a:p>
          <a:p>
            <a:pPr marL="0" indent="0">
              <a:buNone/>
            </a:pPr>
            <a:r>
              <a:rPr lang="en-IN" sz="2400" dirty="0"/>
              <a:t>    An identified business cycle is characterised by different phases. They are,</a:t>
            </a:r>
          </a:p>
          <a:p>
            <a:pPr marL="0" indent="0">
              <a:buNone/>
            </a:pPr>
            <a:r>
              <a:rPr lang="en-IN" sz="2400" dirty="0"/>
              <a:t>   1. Depression or Deflation</a:t>
            </a:r>
          </a:p>
          <a:p>
            <a:pPr marL="0" indent="0">
              <a:buNone/>
            </a:pPr>
            <a:r>
              <a:rPr lang="en-IN" sz="2400" dirty="0"/>
              <a:t>   2. Recovery or Revival</a:t>
            </a:r>
          </a:p>
          <a:p>
            <a:pPr marL="0" indent="0">
              <a:buNone/>
            </a:pPr>
            <a:r>
              <a:rPr lang="en-IN" sz="2400" dirty="0"/>
              <a:t>   3. Boom or prosperity or Inflation</a:t>
            </a:r>
          </a:p>
          <a:p>
            <a:pPr marL="0" indent="0">
              <a:buNone/>
            </a:pPr>
            <a:r>
              <a:rPr lang="en-IN" sz="2400" dirty="0"/>
              <a:t>   4. Recession. </a:t>
            </a:r>
          </a:p>
        </p:txBody>
      </p:sp>
    </p:spTree>
    <p:extLst>
      <p:ext uri="{BB962C8B-B14F-4D97-AF65-F5344CB8AC3E}">
        <p14:creationId xmlns:p14="http://schemas.microsoft.com/office/powerpoint/2010/main" val="107696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B5E23E0-138D-4E2D-ABEE-9503D5092641}"/>
              </a:ext>
            </a:extLst>
          </p:cNvPr>
          <p:cNvPicPr>
            <a:picLocks noGrp="1" noChangeAspect="1"/>
          </p:cNvPicPr>
          <p:nvPr>
            <p:ph idx="1"/>
          </p:nvPr>
        </p:nvPicPr>
        <p:blipFill>
          <a:blip r:embed="rId2"/>
          <a:stretch>
            <a:fillRect/>
          </a:stretch>
        </p:blipFill>
        <p:spPr>
          <a:xfrm>
            <a:off x="714877" y="426128"/>
            <a:ext cx="8624431" cy="5447359"/>
          </a:xfrm>
        </p:spPr>
      </p:pic>
      <p:sp>
        <p:nvSpPr>
          <p:cNvPr id="6" name="TextBox 5">
            <a:extLst>
              <a:ext uri="{FF2B5EF4-FFF2-40B4-BE49-F238E27FC236}">
                <a16:creationId xmlns:a16="http://schemas.microsoft.com/office/drawing/2014/main" id="{ED5F2107-707D-4421-9302-51CFC166A168}"/>
              </a:ext>
            </a:extLst>
          </p:cNvPr>
          <p:cNvSpPr txBox="1"/>
          <p:nvPr/>
        </p:nvSpPr>
        <p:spPr>
          <a:xfrm>
            <a:off x="1505835" y="2514870"/>
            <a:ext cx="1253110" cy="338554"/>
          </a:xfrm>
          <a:prstGeom prst="rect">
            <a:avLst/>
          </a:prstGeom>
          <a:noFill/>
        </p:spPr>
        <p:txBody>
          <a:bodyPr wrap="square" rtlCol="0">
            <a:spAutoFit/>
          </a:bodyPr>
          <a:lstStyle/>
          <a:p>
            <a:r>
              <a:rPr lang="en-IN" sz="1600" dirty="0"/>
              <a:t>Peak/Boom</a:t>
            </a:r>
          </a:p>
        </p:txBody>
      </p:sp>
      <p:sp>
        <p:nvSpPr>
          <p:cNvPr id="7" name="TextBox 6">
            <a:extLst>
              <a:ext uri="{FF2B5EF4-FFF2-40B4-BE49-F238E27FC236}">
                <a16:creationId xmlns:a16="http://schemas.microsoft.com/office/drawing/2014/main" id="{2E518FE6-346A-49C3-891A-F0364949B0DF}"/>
              </a:ext>
            </a:extLst>
          </p:cNvPr>
          <p:cNvSpPr txBox="1"/>
          <p:nvPr/>
        </p:nvSpPr>
        <p:spPr>
          <a:xfrm>
            <a:off x="4818424" y="1109376"/>
            <a:ext cx="1323028" cy="338554"/>
          </a:xfrm>
          <a:prstGeom prst="rect">
            <a:avLst/>
          </a:prstGeom>
          <a:noFill/>
        </p:spPr>
        <p:txBody>
          <a:bodyPr wrap="square" rtlCol="0">
            <a:spAutoFit/>
          </a:bodyPr>
          <a:lstStyle/>
          <a:p>
            <a:r>
              <a:rPr lang="en-IN" sz="1600" dirty="0"/>
              <a:t>Peak/Boom</a:t>
            </a:r>
          </a:p>
        </p:txBody>
      </p:sp>
      <p:sp>
        <p:nvSpPr>
          <p:cNvPr id="9" name="TextBox 8">
            <a:extLst>
              <a:ext uri="{FF2B5EF4-FFF2-40B4-BE49-F238E27FC236}">
                <a16:creationId xmlns:a16="http://schemas.microsoft.com/office/drawing/2014/main" id="{11661915-2250-4749-A37B-5232C3F0B887}"/>
              </a:ext>
            </a:extLst>
          </p:cNvPr>
          <p:cNvSpPr txBox="1"/>
          <p:nvPr/>
        </p:nvSpPr>
        <p:spPr>
          <a:xfrm rot="16985825">
            <a:off x="3993274" y="2266899"/>
            <a:ext cx="1111202" cy="338554"/>
          </a:xfrm>
          <a:prstGeom prst="rect">
            <a:avLst/>
          </a:prstGeom>
          <a:noFill/>
        </p:spPr>
        <p:txBody>
          <a:bodyPr wrap="none" rtlCol="0">
            <a:spAutoFit/>
          </a:bodyPr>
          <a:lstStyle/>
          <a:p>
            <a:r>
              <a:rPr lang="en-IN" sz="1600" dirty="0"/>
              <a:t>Prosperity</a:t>
            </a:r>
          </a:p>
        </p:txBody>
      </p:sp>
      <p:sp>
        <p:nvSpPr>
          <p:cNvPr id="10" name="TextBox 9">
            <a:extLst>
              <a:ext uri="{FF2B5EF4-FFF2-40B4-BE49-F238E27FC236}">
                <a16:creationId xmlns:a16="http://schemas.microsoft.com/office/drawing/2014/main" id="{25878B0D-4AE1-49E6-8444-5BE7148A3076}"/>
              </a:ext>
            </a:extLst>
          </p:cNvPr>
          <p:cNvSpPr txBox="1"/>
          <p:nvPr/>
        </p:nvSpPr>
        <p:spPr>
          <a:xfrm rot="2822733">
            <a:off x="3009532" y="3899684"/>
            <a:ext cx="1420427" cy="338554"/>
          </a:xfrm>
          <a:prstGeom prst="rect">
            <a:avLst/>
          </a:prstGeom>
          <a:noFill/>
        </p:spPr>
        <p:txBody>
          <a:bodyPr wrap="square" rtlCol="0">
            <a:spAutoFit/>
          </a:bodyPr>
          <a:lstStyle/>
          <a:p>
            <a:r>
              <a:rPr lang="en-IN" sz="1600" dirty="0"/>
              <a:t>Depression</a:t>
            </a:r>
          </a:p>
        </p:txBody>
      </p:sp>
      <p:sp>
        <p:nvSpPr>
          <p:cNvPr id="11" name="TextBox 10">
            <a:extLst>
              <a:ext uri="{FF2B5EF4-FFF2-40B4-BE49-F238E27FC236}">
                <a16:creationId xmlns:a16="http://schemas.microsoft.com/office/drawing/2014/main" id="{8CF3A9F5-987F-4D56-9732-999FA4DED2BC}"/>
              </a:ext>
            </a:extLst>
          </p:cNvPr>
          <p:cNvSpPr txBox="1"/>
          <p:nvPr/>
        </p:nvSpPr>
        <p:spPr>
          <a:xfrm rot="2739096">
            <a:off x="2396069" y="3016066"/>
            <a:ext cx="1070806" cy="338554"/>
          </a:xfrm>
          <a:prstGeom prst="rect">
            <a:avLst/>
          </a:prstGeom>
          <a:noFill/>
        </p:spPr>
        <p:txBody>
          <a:bodyPr wrap="none" rtlCol="0">
            <a:spAutoFit/>
          </a:bodyPr>
          <a:lstStyle/>
          <a:p>
            <a:r>
              <a:rPr lang="en-IN" sz="1600" dirty="0"/>
              <a:t>Recession</a:t>
            </a:r>
          </a:p>
        </p:txBody>
      </p:sp>
      <p:sp>
        <p:nvSpPr>
          <p:cNvPr id="12" name="TextBox 11">
            <a:extLst>
              <a:ext uri="{FF2B5EF4-FFF2-40B4-BE49-F238E27FC236}">
                <a16:creationId xmlns:a16="http://schemas.microsoft.com/office/drawing/2014/main" id="{B7473FE9-9852-4F4E-A8F4-F4219523DE16}"/>
              </a:ext>
            </a:extLst>
          </p:cNvPr>
          <p:cNvSpPr txBox="1"/>
          <p:nvPr/>
        </p:nvSpPr>
        <p:spPr>
          <a:xfrm rot="17010105">
            <a:off x="607365" y="2960100"/>
            <a:ext cx="2041864" cy="338554"/>
          </a:xfrm>
          <a:prstGeom prst="rect">
            <a:avLst/>
          </a:prstGeom>
          <a:noFill/>
        </p:spPr>
        <p:txBody>
          <a:bodyPr wrap="square" rtlCol="0">
            <a:spAutoFit/>
          </a:bodyPr>
          <a:lstStyle/>
          <a:p>
            <a:r>
              <a:rPr lang="en-IN" sz="1600" dirty="0"/>
              <a:t>Prosperity</a:t>
            </a:r>
          </a:p>
        </p:txBody>
      </p:sp>
      <p:sp>
        <p:nvSpPr>
          <p:cNvPr id="13" name="TextBox 12">
            <a:extLst>
              <a:ext uri="{FF2B5EF4-FFF2-40B4-BE49-F238E27FC236}">
                <a16:creationId xmlns:a16="http://schemas.microsoft.com/office/drawing/2014/main" id="{36D82999-C4A4-40A8-BB3A-B5B5C6F79E62}"/>
              </a:ext>
            </a:extLst>
          </p:cNvPr>
          <p:cNvSpPr txBox="1"/>
          <p:nvPr/>
        </p:nvSpPr>
        <p:spPr>
          <a:xfrm rot="2900272">
            <a:off x="5908089" y="1882158"/>
            <a:ext cx="1298805" cy="338554"/>
          </a:xfrm>
          <a:prstGeom prst="rect">
            <a:avLst/>
          </a:prstGeom>
          <a:noFill/>
        </p:spPr>
        <p:txBody>
          <a:bodyPr wrap="square" rtlCol="0">
            <a:spAutoFit/>
          </a:bodyPr>
          <a:lstStyle/>
          <a:p>
            <a:r>
              <a:rPr lang="en-IN" sz="1600" dirty="0"/>
              <a:t>Recession</a:t>
            </a:r>
          </a:p>
        </p:txBody>
      </p:sp>
      <p:sp>
        <p:nvSpPr>
          <p:cNvPr id="14" name="TextBox 13">
            <a:extLst>
              <a:ext uri="{FF2B5EF4-FFF2-40B4-BE49-F238E27FC236}">
                <a16:creationId xmlns:a16="http://schemas.microsoft.com/office/drawing/2014/main" id="{F88B39A9-CCDE-46C4-8716-AE35719255AC}"/>
              </a:ext>
            </a:extLst>
          </p:cNvPr>
          <p:cNvSpPr txBox="1"/>
          <p:nvPr/>
        </p:nvSpPr>
        <p:spPr>
          <a:xfrm rot="3055822">
            <a:off x="6561994" y="2884594"/>
            <a:ext cx="1316381" cy="338554"/>
          </a:xfrm>
          <a:prstGeom prst="rect">
            <a:avLst/>
          </a:prstGeom>
          <a:noFill/>
        </p:spPr>
        <p:txBody>
          <a:bodyPr wrap="square" rtlCol="0">
            <a:spAutoFit/>
          </a:bodyPr>
          <a:lstStyle/>
          <a:p>
            <a:r>
              <a:rPr lang="en-IN" sz="1600" dirty="0"/>
              <a:t>Depression</a:t>
            </a:r>
          </a:p>
        </p:txBody>
      </p:sp>
      <p:sp>
        <p:nvSpPr>
          <p:cNvPr id="15" name="TextBox 14">
            <a:extLst>
              <a:ext uri="{FF2B5EF4-FFF2-40B4-BE49-F238E27FC236}">
                <a16:creationId xmlns:a16="http://schemas.microsoft.com/office/drawing/2014/main" id="{0ADBB42A-ABA2-44E4-B7CC-1AFEE333593A}"/>
              </a:ext>
            </a:extLst>
          </p:cNvPr>
          <p:cNvSpPr txBox="1"/>
          <p:nvPr/>
        </p:nvSpPr>
        <p:spPr>
          <a:xfrm rot="17523253">
            <a:off x="4246318" y="3899683"/>
            <a:ext cx="1014701" cy="338554"/>
          </a:xfrm>
          <a:prstGeom prst="rect">
            <a:avLst/>
          </a:prstGeom>
          <a:noFill/>
        </p:spPr>
        <p:txBody>
          <a:bodyPr wrap="none" rtlCol="0">
            <a:spAutoFit/>
          </a:bodyPr>
          <a:lstStyle/>
          <a:p>
            <a:r>
              <a:rPr lang="en-IN" sz="1600" dirty="0"/>
              <a:t>Recovery</a:t>
            </a:r>
          </a:p>
        </p:txBody>
      </p:sp>
      <p:sp>
        <p:nvSpPr>
          <p:cNvPr id="16" name="TextBox 15">
            <a:extLst>
              <a:ext uri="{FF2B5EF4-FFF2-40B4-BE49-F238E27FC236}">
                <a16:creationId xmlns:a16="http://schemas.microsoft.com/office/drawing/2014/main" id="{5C490400-7279-4E83-867B-01D69728A4B2}"/>
              </a:ext>
            </a:extLst>
          </p:cNvPr>
          <p:cNvSpPr txBox="1"/>
          <p:nvPr/>
        </p:nvSpPr>
        <p:spPr>
          <a:xfrm>
            <a:off x="7187993" y="4068960"/>
            <a:ext cx="798488" cy="338554"/>
          </a:xfrm>
          <a:prstGeom prst="rect">
            <a:avLst/>
          </a:prstGeom>
          <a:noFill/>
        </p:spPr>
        <p:txBody>
          <a:bodyPr wrap="none" rtlCol="0">
            <a:spAutoFit/>
          </a:bodyPr>
          <a:lstStyle/>
          <a:p>
            <a:r>
              <a:rPr lang="en-IN" sz="1600" dirty="0"/>
              <a:t>Trough</a:t>
            </a:r>
          </a:p>
        </p:txBody>
      </p:sp>
      <p:sp>
        <p:nvSpPr>
          <p:cNvPr id="17" name="TextBox 16">
            <a:extLst>
              <a:ext uri="{FF2B5EF4-FFF2-40B4-BE49-F238E27FC236}">
                <a16:creationId xmlns:a16="http://schemas.microsoft.com/office/drawing/2014/main" id="{4DD3E299-3669-4AEE-852B-AB140CFF9323}"/>
              </a:ext>
            </a:extLst>
          </p:cNvPr>
          <p:cNvSpPr txBox="1"/>
          <p:nvPr/>
        </p:nvSpPr>
        <p:spPr>
          <a:xfrm rot="18335238">
            <a:off x="7806134" y="3502843"/>
            <a:ext cx="1092515" cy="338554"/>
          </a:xfrm>
          <a:prstGeom prst="rect">
            <a:avLst/>
          </a:prstGeom>
          <a:noFill/>
        </p:spPr>
        <p:txBody>
          <a:bodyPr wrap="square" rtlCol="0">
            <a:spAutoFit/>
          </a:bodyPr>
          <a:lstStyle/>
          <a:p>
            <a:r>
              <a:rPr lang="en-IN" sz="1600" dirty="0"/>
              <a:t>Recovery</a:t>
            </a:r>
          </a:p>
        </p:txBody>
      </p:sp>
      <p:sp>
        <p:nvSpPr>
          <p:cNvPr id="18" name="TextBox 17">
            <a:extLst>
              <a:ext uri="{FF2B5EF4-FFF2-40B4-BE49-F238E27FC236}">
                <a16:creationId xmlns:a16="http://schemas.microsoft.com/office/drawing/2014/main" id="{A6C7FF12-6A36-4849-8008-D1D3A80A216B}"/>
              </a:ext>
            </a:extLst>
          </p:cNvPr>
          <p:cNvSpPr txBox="1"/>
          <p:nvPr/>
        </p:nvSpPr>
        <p:spPr>
          <a:xfrm rot="17446550">
            <a:off x="1015493" y="4702824"/>
            <a:ext cx="1014701" cy="338554"/>
          </a:xfrm>
          <a:prstGeom prst="rect">
            <a:avLst/>
          </a:prstGeom>
          <a:noFill/>
        </p:spPr>
        <p:txBody>
          <a:bodyPr wrap="none" rtlCol="0">
            <a:spAutoFit/>
          </a:bodyPr>
          <a:lstStyle/>
          <a:p>
            <a:r>
              <a:rPr lang="en-IN" sz="1600" dirty="0"/>
              <a:t>Recovery</a:t>
            </a:r>
          </a:p>
        </p:txBody>
      </p:sp>
      <p:sp>
        <p:nvSpPr>
          <p:cNvPr id="19" name="TextBox 18">
            <a:extLst>
              <a:ext uri="{FF2B5EF4-FFF2-40B4-BE49-F238E27FC236}">
                <a16:creationId xmlns:a16="http://schemas.microsoft.com/office/drawing/2014/main" id="{D655B426-2E28-4557-AEC1-DD604C6B4421}"/>
              </a:ext>
            </a:extLst>
          </p:cNvPr>
          <p:cNvSpPr txBox="1"/>
          <p:nvPr/>
        </p:nvSpPr>
        <p:spPr>
          <a:xfrm>
            <a:off x="3542712" y="4433471"/>
            <a:ext cx="798488" cy="338554"/>
          </a:xfrm>
          <a:prstGeom prst="rect">
            <a:avLst/>
          </a:prstGeom>
          <a:noFill/>
        </p:spPr>
        <p:txBody>
          <a:bodyPr wrap="none" rtlCol="0">
            <a:spAutoFit/>
          </a:bodyPr>
          <a:lstStyle/>
          <a:p>
            <a:r>
              <a:rPr lang="en-IN" sz="1600" dirty="0"/>
              <a:t>Trough</a:t>
            </a:r>
          </a:p>
        </p:txBody>
      </p:sp>
      <p:sp>
        <p:nvSpPr>
          <p:cNvPr id="20" name="TextBox 19">
            <a:extLst>
              <a:ext uri="{FF2B5EF4-FFF2-40B4-BE49-F238E27FC236}">
                <a16:creationId xmlns:a16="http://schemas.microsoft.com/office/drawing/2014/main" id="{B8F57950-B296-47D4-A02E-A551F50F4825}"/>
              </a:ext>
            </a:extLst>
          </p:cNvPr>
          <p:cNvSpPr txBox="1"/>
          <p:nvPr/>
        </p:nvSpPr>
        <p:spPr>
          <a:xfrm>
            <a:off x="8275334" y="1810682"/>
            <a:ext cx="303337" cy="369332"/>
          </a:xfrm>
          <a:prstGeom prst="rect">
            <a:avLst/>
          </a:prstGeom>
          <a:noFill/>
        </p:spPr>
        <p:txBody>
          <a:bodyPr wrap="square" rtlCol="0">
            <a:spAutoFit/>
          </a:bodyPr>
          <a:lstStyle/>
          <a:p>
            <a:r>
              <a:rPr lang="en-IN" dirty="0"/>
              <a:t>E</a:t>
            </a:r>
          </a:p>
        </p:txBody>
      </p:sp>
      <p:sp>
        <p:nvSpPr>
          <p:cNvPr id="21" name="TextBox 20">
            <a:extLst>
              <a:ext uri="{FF2B5EF4-FFF2-40B4-BE49-F238E27FC236}">
                <a16:creationId xmlns:a16="http://schemas.microsoft.com/office/drawing/2014/main" id="{8C29718A-A7CE-4934-B53F-3F10493D5025}"/>
              </a:ext>
            </a:extLst>
          </p:cNvPr>
          <p:cNvSpPr txBox="1"/>
          <p:nvPr/>
        </p:nvSpPr>
        <p:spPr>
          <a:xfrm>
            <a:off x="4105942" y="5682815"/>
            <a:ext cx="2567985" cy="369332"/>
          </a:xfrm>
          <a:prstGeom prst="rect">
            <a:avLst/>
          </a:prstGeom>
          <a:noFill/>
        </p:spPr>
        <p:txBody>
          <a:bodyPr wrap="square" rtlCol="0">
            <a:spAutoFit/>
          </a:bodyPr>
          <a:lstStyle/>
          <a:p>
            <a:r>
              <a:rPr lang="en-IN" b="1" dirty="0"/>
              <a:t>Time</a:t>
            </a:r>
          </a:p>
        </p:txBody>
      </p:sp>
      <p:sp>
        <p:nvSpPr>
          <p:cNvPr id="22" name="TextBox 21">
            <a:extLst>
              <a:ext uri="{FF2B5EF4-FFF2-40B4-BE49-F238E27FC236}">
                <a16:creationId xmlns:a16="http://schemas.microsoft.com/office/drawing/2014/main" id="{11DE8BFE-C331-4502-8474-648ED472C4C1}"/>
              </a:ext>
            </a:extLst>
          </p:cNvPr>
          <p:cNvSpPr txBox="1"/>
          <p:nvPr/>
        </p:nvSpPr>
        <p:spPr>
          <a:xfrm rot="16200000">
            <a:off x="-1004117" y="2464447"/>
            <a:ext cx="3684233" cy="369332"/>
          </a:xfrm>
          <a:prstGeom prst="rect">
            <a:avLst/>
          </a:prstGeom>
          <a:noFill/>
        </p:spPr>
        <p:txBody>
          <a:bodyPr wrap="square" rtlCol="0">
            <a:spAutoFit/>
          </a:bodyPr>
          <a:lstStyle/>
          <a:p>
            <a:r>
              <a:rPr lang="en-IN" b="1" dirty="0"/>
              <a:t>Level of Economic activity</a:t>
            </a:r>
          </a:p>
        </p:txBody>
      </p:sp>
      <p:sp>
        <p:nvSpPr>
          <p:cNvPr id="23" name="TextBox 22">
            <a:extLst>
              <a:ext uri="{FF2B5EF4-FFF2-40B4-BE49-F238E27FC236}">
                <a16:creationId xmlns:a16="http://schemas.microsoft.com/office/drawing/2014/main" id="{38022F29-6013-44DF-9098-E7487CDC8161}"/>
              </a:ext>
            </a:extLst>
          </p:cNvPr>
          <p:cNvSpPr txBox="1"/>
          <p:nvPr/>
        </p:nvSpPr>
        <p:spPr>
          <a:xfrm>
            <a:off x="1022666" y="5504155"/>
            <a:ext cx="417895" cy="369332"/>
          </a:xfrm>
          <a:prstGeom prst="rect">
            <a:avLst/>
          </a:prstGeom>
          <a:noFill/>
        </p:spPr>
        <p:txBody>
          <a:bodyPr wrap="square" rtlCol="0">
            <a:spAutoFit/>
          </a:bodyPr>
          <a:lstStyle/>
          <a:p>
            <a:r>
              <a:rPr lang="en-IN" dirty="0"/>
              <a:t>o</a:t>
            </a:r>
          </a:p>
        </p:txBody>
      </p:sp>
      <p:sp>
        <p:nvSpPr>
          <p:cNvPr id="24" name="TextBox 23">
            <a:extLst>
              <a:ext uri="{FF2B5EF4-FFF2-40B4-BE49-F238E27FC236}">
                <a16:creationId xmlns:a16="http://schemas.microsoft.com/office/drawing/2014/main" id="{FA1FBAE5-2EA5-4403-8BA4-A6FEC4879B5D}"/>
              </a:ext>
            </a:extLst>
          </p:cNvPr>
          <p:cNvSpPr txBox="1"/>
          <p:nvPr/>
        </p:nvSpPr>
        <p:spPr>
          <a:xfrm>
            <a:off x="8672839" y="5504155"/>
            <a:ext cx="417895" cy="369332"/>
          </a:xfrm>
          <a:prstGeom prst="rect">
            <a:avLst/>
          </a:prstGeom>
          <a:noFill/>
        </p:spPr>
        <p:txBody>
          <a:bodyPr wrap="square" rtlCol="0">
            <a:spAutoFit/>
          </a:bodyPr>
          <a:lstStyle/>
          <a:p>
            <a:r>
              <a:rPr lang="en-IN" dirty="0"/>
              <a:t>x</a:t>
            </a:r>
          </a:p>
        </p:txBody>
      </p:sp>
      <p:sp>
        <p:nvSpPr>
          <p:cNvPr id="25" name="TextBox 24">
            <a:extLst>
              <a:ext uri="{FF2B5EF4-FFF2-40B4-BE49-F238E27FC236}">
                <a16:creationId xmlns:a16="http://schemas.microsoft.com/office/drawing/2014/main" id="{C7CD3670-9140-4DE1-ACF9-4F5561F4D6D5}"/>
              </a:ext>
            </a:extLst>
          </p:cNvPr>
          <p:cNvSpPr txBox="1"/>
          <p:nvPr/>
        </p:nvSpPr>
        <p:spPr>
          <a:xfrm>
            <a:off x="807441" y="587478"/>
            <a:ext cx="417895" cy="369332"/>
          </a:xfrm>
          <a:prstGeom prst="rect">
            <a:avLst/>
          </a:prstGeom>
          <a:noFill/>
        </p:spPr>
        <p:txBody>
          <a:bodyPr wrap="square" rtlCol="0">
            <a:spAutoFit/>
          </a:bodyPr>
          <a:lstStyle/>
          <a:p>
            <a:r>
              <a:rPr lang="en-IN" dirty="0"/>
              <a:t>y</a:t>
            </a:r>
          </a:p>
        </p:txBody>
      </p:sp>
    </p:spTree>
    <p:extLst>
      <p:ext uri="{BB962C8B-B14F-4D97-AF65-F5344CB8AC3E}">
        <p14:creationId xmlns:p14="http://schemas.microsoft.com/office/powerpoint/2010/main" val="345652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159798" y="115410"/>
            <a:ext cx="11718524" cy="6742589"/>
          </a:xfrm>
        </p:spPr>
        <p:txBody>
          <a:bodyPr>
            <a:normAutofit/>
          </a:bodyPr>
          <a:lstStyle/>
          <a:p>
            <a:pPr marL="0" indent="0">
              <a:buNone/>
            </a:pPr>
            <a:r>
              <a:rPr lang="en-IN" sz="2400" b="1" dirty="0"/>
              <a:t>1. Depression:</a:t>
            </a:r>
          </a:p>
          <a:p>
            <a:pPr marL="0" indent="0">
              <a:buNone/>
            </a:pPr>
            <a:r>
              <a:rPr lang="en-IN" sz="2400" dirty="0"/>
              <a:t>    It is a situation of severely falling prices and the lowest level of economic activates. The features of depression are just the reverse of the prosperity. Natural and human resources are unexploited.</a:t>
            </a:r>
          </a:p>
          <a:p>
            <a:pPr marL="0" indent="0">
              <a:buNone/>
            </a:pPr>
            <a:r>
              <a:rPr lang="en-IN" sz="2400" dirty="0"/>
              <a:t>    The national output, employment, income and price level, profits, wages are falling. The absence  of effective demand for goods and services are the features of the economy. It is also characterised by deflation.</a:t>
            </a:r>
          </a:p>
          <a:p>
            <a:pPr marL="0" indent="0">
              <a:buNone/>
            </a:pPr>
            <a:r>
              <a:rPr lang="en-IN" sz="2400" dirty="0"/>
              <a:t>The working class suffer heavily because of low wages and unemployment.</a:t>
            </a:r>
          </a:p>
          <a:p>
            <a:pPr marL="0" indent="0">
              <a:buNone/>
            </a:pPr>
            <a:r>
              <a:rPr lang="en-IN" sz="2400" b="1" dirty="0"/>
              <a:t>2. Recovery or Revival:</a:t>
            </a:r>
          </a:p>
          <a:p>
            <a:pPr marL="0" indent="0">
              <a:buNone/>
            </a:pPr>
            <a:r>
              <a:rPr lang="en-IN" sz="2400" b="1" dirty="0"/>
              <a:t> </a:t>
            </a:r>
            <a:r>
              <a:rPr lang="en-IN" sz="2400" dirty="0"/>
              <a:t> The turning point from depression to expansion is called as recovery or revival</a:t>
            </a:r>
          </a:p>
          <a:p>
            <a:pPr marL="0" indent="0">
              <a:buNone/>
            </a:pPr>
            <a:r>
              <a:rPr lang="en-IN" sz="2400" dirty="0"/>
              <a:t>  National income, production, employment and utilization of productive resources slowly &amp; steadily begin to raise. The price start raising, wages, interest and returns  start raising. Optimism in all business activities. Autonomous investment stimulate the economic activity.</a:t>
            </a:r>
          </a:p>
        </p:txBody>
      </p:sp>
    </p:spTree>
    <p:extLst>
      <p:ext uri="{BB962C8B-B14F-4D97-AF65-F5344CB8AC3E}">
        <p14:creationId xmlns:p14="http://schemas.microsoft.com/office/powerpoint/2010/main" val="246943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159798" y="115410"/>
            <a:ext cx="11718524" cy="6742589"/>
          </a:xfrm>
        </p:spPr>
        <p:txBody>
          <a:bodyPr>
            <a:normAutofit/>
          </a:bodyPr>
          <a:lstStyle/>
          <a:p>
            <a:pPr marL="0" indent="0">
              <a:buNone/>
            </a:pPr>
            <a:r>
              <a:rPr lang="en-IN" sz="2400" b="1" dirty="0"/>
              <a:t>3.Boom or Prosperity :</a:t>
            </a:r>
          </a:p>
          <a:p>
            <a:pPr marL="0" indent="0">
              <a:buNone/>
            </a:pPr>
            <a:r>
              <a:rPr lang="en-IN" sz="2400" b="1" dirty="0"/>
              <a:t> </a:t>
            </a:r>
            <a:r>
              <a:rPr lang="en-IN" sz="2400" dirty="0"/>
              <a:t>The full employment and movement of the economy beyond full  is characterised as boom period. It leads to an increase in wages, interest and profit. It is a peculiar situation of over full employment.</a:t>
            </a:r>
          </a:p>
          <a:p>
            <a:pPr marL="0" indent="0">
              <a:buNone/>
            </a:pPr>
            <a:r>
              <a:rPr lang="en-IN" sz="2400" dirty="0"/>
              <a:t> There is general feeling of optimism among the businessmen and industrialists. Demand for factors of production increases. The important features of upswing in boom periods are</a:t>
            </a:r>
          </a:p>
          <a:p>
            <a:pPr marL="457200" indent="-457200">
              <a:buAutoNum type="alphaLcPeriod"/>
            </a:pPr>
            <a:r>
              <a:rPr lang="en-IN" sz="2400" dirty="0"/>
              <a:t>Raising prices.</a:t>
            </a:r>
          </a:p>
          <a:p>
            <a:pPr marL="457200" indent="-457200">
              <a:buAutoNum type="alphaLcPeriod"/>
            </a:pPr>
            <a:r>
              <a:rPr lang="en-IN" sz="2400" dirty="0"/>
              <a:t>Large volume of production.</a:t>
            </a:r>
          </a:p>
          <a:p>
            <a:pPr marL="457200" indent="-457200">
              <a:buAutoNum type="alphaLcPeriod"/>
            </a:pPr>
            <a:r>
              <a:rPr lang="en-IN" sz="2400" dirty="0"/>
              <a:t>High level of employment.</a:t>
            </a:r>
          </a:p>
          <a:p>
            <a:pPr marL="457200" indent="-457200">
              <a:buAutoNum type="alphaLcPeriod"/>
            </a:pPr>
            <a:r>
              <a:rPr lang="en-IN" sz="2400" dirty="0"/>
              <a:t>Rising interest rates.</a:t>
            </a:r>
          </a:p>
          <a:p>
            <a:pPr marL="457200" indent="-457200">
              <a:buAutoNum type="alphaLcPeriod"/>
            </a:pPr>
            <a:r>
              <a:rPr lang="en-IN" sz="2400" dirty="0"/>
              <a:t>Inflation.</a:t>
            </a:r>
          </a:p>
          <a:p>
            <a:pPr marL="457200" indent="-457200">
              <a:buAutoNum type="alphaLcPeriod"/>
            </a:pPr>
            <a:r>
              <a:rPr lang="en-IN" sz="2400" dirty="0"/>
              <a:t>Large expansion of credit.</a:t>
            </a:r>
          </a:p>
          <a:p>
            <a:pPr marL="457200" indent="-457200">
              <a:buAutoNum type="alphaLcPeriod"/>
            </a:pPr>
            <a:r>
              <a:rPr lang="en-IN" sz="2400" dirty="0"/>
              <a:t>Overall business optimism.  </a:t>
            </a:r>
            <a:endParaRPr lang="en-IN" sz="2400" b="1" dirty="0"/>
          </a:p>
          <a:p>
            <a:pPr marL="0" indent="0">
              <a:buNone/>
            </a:pPr>
            <a:endParaRPr lang="en-IN" sz="2400" dirty="0"/>
          </a:p>
        </p:txBody>
      </p:sp>
    </p:spTree>
    <p:extLst>
      <p:ext uri="{BB962C8B-B14F-4D97-AF65-F5344CB8AC3E}">
        <p14:creationId xmlns:p14="http://schemas.microsoft.com/office/powerpoint/2010/main" val="606742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0" y="0"/>
            <a:ext cx="12192000" cy="6857999"/>
          </a:xfrm>
        </p:spPr>
        <p:txBody>
          <a:bodyPr>
            <a:normAutofit lnSpcReduction="10000"/>
          </a:bodyPr>
          <a:lstStyle/>
          <a:p>
            <a:pPr marL="457200" indent="-457200">
              <a:buAutoNum type="arabicPeriod" startAt="4"/>
            </a:pPr>
            <a:r>
              <a:rPr lang="en-IN" sz="2400" b="1" dirty="0"/>
              <a:t>Recession:</a:t>
            </a:r>
          </a:p>
          <a:p>
            <a:pPr marL="0" indent="0">
              <a:buNone/>
            </a:pPr>
            <a:r>
              <a:rPr lang="en-IN" sz="2400" dirty="0"/>
              <a:t>    The turning point from prosperity to depression is called as recession phase. During recession, all economic activities starts falling. </a:t>
            </a:r>
          </a:p>
          <a:p>
            <a:pPr marL="0" indent="0">
              <a:buNone/>
            </a:pPr>
            <a:r>
              <a:rPr lang="en-IN" sz="2400" dirty="0"/>
              <a:t>   Investors are drastically reduce investment, production comes down, income and profits decline. There is panic in the stock market and business activities.</a:t>
            </a:r>
          </a:p>
          <a:p>
            <a:pPr marL="0" indent="0">
              <a:buNone/>
            </a:pPr>
            <a:endParaRPr lang="en-IN" sz="2400" dirty="0"/>
          </a:p>
          <a:p>
            <a:pPr marL="0" indent="0">
              <a:buNone/>
            </a:pPr>
            <a:r>
              <a:rPr lang="en-IN" sz="2400" dirty="0"/>
              <a:t>   </a:t>
            </a:r>
            <a:r>
              <a:rPr lang="en-IN" sz="2800" b="1" dirty="0"/>
              <a:t>Causes of Trade Cycles: </a:t>
            </a:r>
          </a:p>
          <a:p>
            <a:pPr marL="457200" indent="-457200">
              <a:buAutoNum type="alphaUcPeriod"/>
            </a:pPr>
            <a:r>
              <a:rPr lang="en-IN" sz="2400" b="1" dirty="0"/>
              <a:t>Internal Causes of Trade Cycles:</a:t>
            </a:r>
          </a:p>
          <a:p>
            <a:pPr marL="0" indent="0">
              <a:buNone/>
            </a:pPr>
            <a:r>
              <a:rPr lang="en-IN" sz="2400" dirty="0"/>
              <a:t>     Internal causes of business cycles are those which are built in within the economic system. They are,</a:t>
            </a:r>
          </a:p>
          <a:p>
            <a:pPr marL="457200" indent="-457200">
              <a:buAutoNum type="arabicPeriod"/>
            </a:pPr>
            <a:r>
              <a:rPr lang="en-IN" sz="2400" b="1" dirty="0"/>
              <a:t>Psychological Factors:</a:t>
            </a:r>
          </a:p>
          <a:p>
            <a:pPr marL="0" indent="0">
              <a:buNone/>
            </a:pPr>
            <a:r>
              <a:rPr lang="en-IN" sz="2400" dirty="0"/>
              <a:t>    According to Pigou business cycle appears because of the optimistic and pessimistic mood of the entrepreneur.</a:t>
            </a:r>
          </a:p>
          <a:p>
            <a:pPr marL="457200" indent="-457200">
              <a:buAutoNum type="arabicPeriod" startAt="2"/>
            </a:pPr>
            <a:r>
              <a:rPr lang="en-IN" sz="2400" dirty="0"/>
              <a:t>Money Supply:</a:t>
            </a:r>
          </a:p>
          <a:p>
            <a:pPr marL="457200" indent="-457200">
              <a:buAutoNum type="arabicPeriod" startAt="2"/>
            </a:pPr>
            <a:r>
              <a:rPr lang="en-IN" sz="2400" dirty="0"/>
              <a:t>According to </a:t>
            </a:r>
            <a:r>
              <a:rPr lang="en-IN" sz="2400" dirty="0" err="1"/>
              <a:t>Hawtrey</a:t>
            </a:r>
            <a:r>
              <a:rPr lang="en-IN" sz="2400" dirty="0"/>
              <a:t> and </a:t>
            </a:r>
            <a:r>
              <a:rPr lang="en-IN" sz="2400" dirty="0" err="1"/>
              <a:t>Friendman</a:t>
            </a:r>
            <a:r>
              <a:rPr lang="en-IN" sz="2400" dirty="0"/>
              <a:t>, cyclical fluctuations are caused by expansion and contraction of money and bank credit. </a:t>
            </a:r>
          </a:p>
          <a:p>
            <a:pPr marL="457200" indent="-457200">
              <a:buAutoNum type="arabicPeriod" startAt="2"/>
            </a:pPr>
            <a:endParaRPr lang="en-IN" sz="2400" dirty="0"/>
          </a:p>
          <a:p>
            <a:pPr marL="457200" indent="-457200">
              <a:buAutoNum type="arabicPeriod"/>
            </a:pPr>
            <a:endParaRPr lang="en-IN" sz="2400" dirty="0"/>
          </a:p>
          <a:p>
            <a:pPr marL="0" indent="0">
              <a:buNone/>
            </a:pPr>
            <a:endParaRPr lang="en-IN" sz="2400" b="1" dirty="0"/>
          </a:p>
        </p:txBody>
      </p:sp>
    </p:spTree>
    <p:extLst>
      <p:ext uri="{BB962C8B-B14F-4D97-AF65-F5344CB8AC3E}">
        <p14:creationId xmlns:p14="http://schemas.microsoft.com/office/powerpoint/2010/main" val="3014809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0" y="0"/>
            <a:ext cx="12192000" cy="6857999"/>
          </a:xfrm>
        </p:spPr>
        <p:txBody>
          <a:bodyPr>
            <a:normAutofit lnSpcReduction="10000"/>
          </a:bodyPr>
          <a:lstStyle/>
          <a:p>
            <a:pPr marL="0" indent="0">
              <a:buNone/>
            </a:pPr>
            <a:r>
              <a:rPr lang="en-IN" sz="2400" dirty="0"/>
              <a:t>3. </a:t>
            </a:r>
            <a:r>
              <a:rPr lang="en-IN" sz="2400" b="1" dirty="0"/>
              <a:t>Over Investment:</a:t>
            </a:r>
          </a:p>
          <a:p>
            <a:pPr marL="0" indent="0">
              <a:buNone/>
            </a:pPr>
            <a:r>
              <a:rPr lang="en-IN" sz="2400" dirty="0"/>
              <a:t>   According to some economists, fluctuations in investments are the prime cause of business cycles. Excessive investment in capital goods industries brings upswing and downswing when there is a fall in investment.</a:t>
            </a:r>
          </a:p>
          <a:p>
            <a:pPr marL="0" indent="0">
              <a:buNone/>
            </a:pPr>
            <a:r>
              <a:rPr lang="en-IN" sz="2400" dirty="0"/>
              <a:t>4</a:t>
            </a:r>
            <a:r>
              <a:rPr lang="en-IN" sz="2400" b="1" dirty="0"/>
              <a:t>.   Marginal efficiency of capital:</a:t>
            </a:r>
          </a:p>
          <a:p>
            <a:pPr marL="0" indent="0">
              <a:buNone/>
            </a:pPr>
            <a:r>
              <a:rPr lang="en-IN" sz="2400" dirty="0"/>
              <a:t>    According to Keynes, changes in the rate of the marginal efficiency of capital are responsible for business cycle.</a:t>
            </a:r>
          </a:p>
          <a:p>
            <a:pPr marL="0" indent="0">
              <a:buNone/>
            </a:pPr>
            <a:r>
              <a:rPr lang="en-IN" sz="2400" dirty="0"/>
              <a:t>5</a:t>
            </a:r>
            <a:r>
              <a:rPr lang="en-IN" sz="2400" b="1" dirty="0"/>
              <a:t>. Under Consumption:</a:t>
            </a:r>
          </a:p>
          <a:p>
            <a:pPr marL="0" indent="0">
              <a:buNone/>
            </a:pPr>
            <a:r>
              <a:rPr lang="en-IN" sz="2400" dirty="0"/>
              <a:t>   According to Hobson and Foster, business cycles are caused by under consumption or over saving.</a:t>
            </a:r>
          </a:p>
          <a:p>
            <a:pPr marL="0" indent="0">
              <a:buNone/>
            </a:pPr>
            <a:r>
              <a:rPr lang="en-IN" sz="2400" dirty="0"/>
              <a:t>6</a:t>
            </a:r>
            <a:r>
              <a:rPr lang="en-IN" sz="2400" b="1" dirty="0"/>
              <a:t>. Technological Innovations:</a:t>
            </a:r>
          </a:p>
          <a:p>
            <a:pPr marL="0" indent="0">
              <a:buNone/>
            </a:pPr>
            <a:r>
              <a:rPr lang="en-IN" sz="2400" dirty="0"/>
              <a:t>   According to Schumpeter, innovations in the structure of an economy are the source of economic fluctuations.</a:t>
            </a:r>
          </a:p>
          <a:p>
            <a:pPr marL="0" indent="0">
              <a:buNone/>
            </a:pPr>
            <a:r>
              <a:rPr lang="en-IN" sz="2400" b="1" dirty="0"/>
              <a:t>7.Competition:</a:t>
            </a:r>
          </a:p>
          <a:p>
            <a:pPr marL="0" indent="0">
              <a:buNone/>
            </a:pPr>
            <a:r>
              <a:rPr lang="en-IN" sz="2400" dirty="0"/>
              <a:t>   According to Chapman, the main cause of business cycle is the existence of competition in an economy which leads to over production and ultimately to a crisis.</a:t>
            </a:r>
          </a:p>
        </p:txBody>
      </p:sp>
    </p:spTree>
    <p:extLst>
      <p:ext uri="{BB962C8B-B14F-4D97-AF65-F5344CB8AC3E}">
        <p14:creationId xmlns:p14="http://schemas.microsoft.com/office/powerpoint/2010/main" val="100082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EC3C8-D171-4882-B04C-75B1E44688A9}"/>
              </a:ext>
            </a:extLst>
          </p:cNvPr>
          <p:cNvSpPr>
            <a:spLocks noGrp="1"/>
          </p:cNvSpPr>
          <p:nvPr>
            <p:ph idx="1"/>
          </p:nvPr>
        </p:nvSpPr>
        <p:spPr>
          <a:xfrm>
            <a:off x="159798" y="115410"/>
            <a:ext cx="11718524" cy="6742589"/>
          </a:xfrm>
        </p:spPr>
        <p:txBody>
          <a:bodyPr>
            <a:normAutofit fontScale="92500" lnSpcReduction="10000"/>
          </a:bodyPr>
          <a:lstStyle/>
          <a:p>
            <a:pPr marL="457200" indent="-457200">
              <a:buAutoNum type="alphaUcPeriod" startAt="2"/>
            </a:pPr>
            <a:r>
              <a:rPr lang="en-IN" sz="2600" b="1" dirty="0"/>
              <a:t>External Causes of Trade Cycles:</a:t>
            </a:r>
          </a:p>
          <a:p>
            <a:pPr marL="457200" indent="-457200">
              <a:buAutoNum type="arabicPeriod"/>
            </a:pPr>
            <a:r>
              <a:rPr lang="en-IN" sz="2400" b="1" dirty="0"/>
              <a:t>Wars.</a:t>
            </a:r>
          </a:p>
          <a:p>
            <a:pPr marL="0" indent="0">
              <a:buNone/>
            </a:pPr>
            <a:r>
              <a:rPr lang="en-IN" sz="2400" dirty="0"/>
              <a:t>   In war days all the available resources are utilized for the production weapons which greatly affect the product of both capital and consumer goods this fall in production decreases income , profits which further create unemployment . These create a contraction in economic activity .</a:t>
            </a:r>
          </a:p>
          <a:p>
            <a:pPr marL="0" indent="0">
              <a:buNone/>
            </a:pPr>
            <a:r>
              <a:rPr lang="en-IN" sz="2400" b="1" dirty="0"/>
              <a:t>2.  </a:t>
            </a:r>
            <a:r>
              <a:rPr lang="en-IN" sz="2400" b="1" dirty="0" err="1"/>
              <a:t>Postwar</a:t>
            </a:r>
            <a:r>
              <a:rPr lang="en-IN" sz="2400" b="1" dirty="0"/>
              <a:t> Period</a:t>
            </a:r>
          </a:p>
          <a:p>
            <a:pPr marL="0" indent="0">
              <a:buNone/>
            </a:pPr>
            <a:r>
              <a:rPr lang="en-IN" sz="2400" b="1" dirty="0"/>
              <a:t>   </a:t>
            </a:r>
            <a:r>
              <a:rPr lang="en-IN" sz="2400" dirty="0"/>
              <a:t>in the post –war period , the level of consumption and investment goes upward. Both the government and individuals involve the construction [ houses, roads ,bridges etc ] . All these activities increase the effects due to which the economic variables ,output ,income and employment goes upward .</a:t>
            </a:r>
          </a:p>
          <a:p>
            <a:pPr marL="0" indent="0">
              <a:buNone/>
            </a:pPr>
            <a:r>
              <a:rPr lang="en-IN" sz="2400" b="1" dirty="0"/>
              <a:t>3.  Scientific Development </a:t>
            </a:r>
            <a:endParaRPr lang="en-IN" sz="2400" dirty="0"/>
          </a:p>
          <a:p>
            <a:pPr marL="0" indent="0">
              <a:buNone/>
            </a:pPr>
            <a:r>
              <a:rPr lang="en-IN" sz="2400" dirty="0"/>
              <a:t>   Another cause of the business cycle is scientific development. Every day new products come to the markets like mobile phone ,laptops etc . These products require huge amount of investment through which new technology of production is adopted . All this increases income , employment and profit etc . </a:t>
            </a:r>
          </a:p>
          <a:p>
            <a:pPr marL="0" indent="0">
              <a:buNone/>
            </a:pPr>
            <a:endParaRPr lang="en-IN" sz="2400" dirty="0"/>
          </a:p>
          <a:p>
            <a:pPr marL="0" indent="0">
              <a:buNone/>
            </a:pPr>
            <a:r>
              <a:rPr lang="en-IN" sz="2400" dirty="0"/>
              <a:t>   </a:t>
            </a:r>
          </a:p>
        </p:txBody>
      </p:sp>
    </p:spTree>
    <p:extLst>
      <p:ext uri="{BB962C8B-B14F-4D97-AF65-F5344CB8AC3E}">
        <p14:creationId xmlns:p14="http://schemas.microsoft.com/office/powerpoint/2010/main" val="35331438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247</TotalTime>
  <Words>1145</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29</cp:revision>
  <dcterms:created xsi:type="dcterms:W3CDTF">2020-02-23T05:48:32Z</dcterms:created>
  <dcterms:modified xsi:type="dcterms:W3CDTF">2020-02-23T14:29:46Z</dcterms:modified>
</cp:coreProperties>
</file>